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66" r:id="rId4"/>
    <p:sldId id="285" r:id="rId5"/>
    <p:sldId id="264" r:id="rId6"/>
    <p:sldId id="282" r:id="rId7"/>
    <p:sldId id="257" r:id="rId8"/>
    <p:sldId id="259" r:id="rId9"/>
    <p:sldId id="268" r:id="rId10"/>
    <p:sldId id="269" r:id="rId11"/>
    <p:sldId id="267" r:id="rId12"/>
    <p:sldId id="271" r:id="rId13"/>
    <p:sldId id="277" r:id="rId14"/>
    <p:sldId id="272" r:id="rId15"/>
    <p:sldId id="279" r:id="rId16"/>
    <p:sldId id="280" r:id="rId17"/>
    <p:sldId id="288" r:id="rId18"/>
    <p:sldId id="275" r:id="rId19"/>
    <p:sldId id="274" r:id="rId20"/>
    <p:sldId id="273" r:id="rId21"/>
    <p:sldId id="281" r:id="rId22"/>
    <p:sldId id="286" r:id="rId23"/>
    <p:sldId id="287" r:id="rId24"/>
    <p:sldId id="284" r:id="rId25"/>
    <p:sldId id="283" r:id="rId26"/>
    <p:sldId id="278"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8" d="100"/>
          <a:sy n="88" d="100"/>
        </p:scale>
        <p:origin x="-1320"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6D209A7-19EB-3749-8A31-782CA6FD7AF0}" type="datetimeFigureOut">
              <a:rPr lang="en-US" smtClean="0"/>
              <a:t>5/4/18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0895BC-1D1D-4547-A472-89817BDBC9F4}" type="slidenum">
              <a:rPr lang="en-US" smtClean="0"/>
              <a:t>‹#›</a:t>
            </a:fld>
            <a:endParaRPr lang="en-US"/>
          </a:p>
        </p:txBody>
      </p:sp>
    </p:spTree>
    <p:extLst>
      <p:ext uri="{BB962C8B-B14F-4D97-AF65-F5344CB8AC3E}">
        <p14:creationId xmlns:p14="http://schemas.microsoft.com/office/powerpoint/2010/main" val="4259350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D209A7-19EB-3749-8A31-782CA6FD7AF0}" type="datetimeFigureOut">
              <a:rPr lang="en-US" smtClean="0"/>
              <a:t>5/4/18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0895BC-1D1D-4547-A472-89817BDBC9F4}" type="slidenum">
              <a:rPr lang="en-US" smtClean="0"/>
              <a:t>‹#›</a:t>
            </a:fld>
            <a:endParaRPr lang="en-US"/>
          </a:p>
        </p:txBody>
      </p:sp>
    </p:spTree>
    <p:extLst>
      <p:ext uri="{BB962C8B-B14F-4D97-AF65-F5344CB8AC3E}">
        <p14:creationId xmlns:p14="http://schemas.microsoft.com/office/powerpoint/2010/main" val="71564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D209A7-19EB-3749-8A31-782CA6FD7AF0}" type="datetimeFigureOut">
              <a:rPr lang="en-US" smtClean="0"/>
              <a:t>5/4/18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0895BC-1D1D-4547-A472-89817BDBC9F4}" type="slidenum">
              <a:rPr lang="en-US" smtClean="0"/>
              <a:t>‹#›</a:t>
            </a:fld>
            <a:endParaRPr lang="en-US"/>
          </a:p>
        </p:txBody>
      </p:sp>
    </p:spTree>
    <p:extLst>
      <p:ext uri="{BB962C8B-B14F-4D97-AF65-F5344CB8AC3E}">
        <p14:creationId xmlns:p14="http://schemas.microsoft.com/office/powerpoint/2010/main" val="1778608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6D209A7-19EB-3749-8A31-782CA6FD7AF0}" type="datetimeFigureOut">
              <a:rPr lang="en-US" smtClean="0"/>
              <a:t>5/4/18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0895BC-1D1D-4547-A472-89817BDBC9F4}" type="slidenum">
              <a:rPr lang="en-US" smtClean="0"/>
              <a:t>‹#›</a:t>
            </a:fld>
            <a:endParaRPr lang="en-US"/>
          </a:p>
        </p:txBody>
      </p:sp>
    </p:spTree>
    <p:extLst>
      <p:ext uri="{BB962C8B-B14F-4D97-AF65-F5344CB8AC3E}">
        <p14:creationId xmlns:p14="http://schemas.microsoft.com/office/powerpoint/2010/main" val="3118743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6D209A7-19EB-3749-8A31-782CA6FD7AF0}" type="datetimeFigureOut">
              <a:rPr lang="en-US" smtClean="0"/>
              <a:t>5/4/18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0895BC-1D1D-4547-A472-89817BDBC9F4}" type="slidenum">
              <a:rPr lang="en-US" smtClean="0"/>
              <a:t>‹#›</a:t>
            </a:fld>
            <a:endParaRPr lang="en-US"/>
          </a:p>
        </p:txBody>
      </p:sp>
    </p:spTree>
    <p:extLst>
      <p:ext uri="{BB962C8B-B14F-4D97-AF65-F5344CB8AC3E}">
        <p14:creationId xmlns:p14="http://schemas.microsoft.com/office/powerpoint/2010/main" val="1517223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6D209A7-19EB-3749-8A31-782CA6FD7AF0}" type="datetimeFigureOut">
              <a:rPr lang="en-US" smtClean="0"/>
              <a:t>5/4/18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0895BC-1D1D-4547-A472-89817BDBC9F4}" type="slidenum">
              <a:rPr lang="en-US" smtClean="0"/>
              <a:t>‹#›</a:t>
            </a:fld>
            <a:endParaRPr lang="en-US"/>
          </a:p>
        </p:txBody>
      </p:sp>
    </p:spTree>
    <p:extLst>
      <p:ext uri="{BB962C8B-B14F-4D97-AF65-F5344CB8AC3E}">
        <p14:creationId xmlns:p14="http://schemas.microsoft.com/office/powerpoint/2010/main" val="151553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D209A7-19EB-3749-8A31-782CA6FD7AF0}" type="datetimeFigureOut">
              <a:rPr lang="en-US" smtClean="0"/>
              <a:t>5/4/18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0895BC-1D1D-4547-A472-89817BDBC9F4}" type="slidenum">
              <a:rPr lang="en-US" smtClean="0"/>
              <a:t>‹#›</a:t>
            </a:fld>
            <a:endParaRPr lang="en-US"/>
          </a:p>
        </p:txBody>
      </p:sp>
    </p:spTree>
    <p:extLst>
      <p:ext uri="{BB962C8B-B14F-4D97-AF65-F5344CB8AC3E}">
        <p14:creationId xmlns:p14="http://schemas.microsoft.com/office/powerpoint/2010/main" val="507496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D209A7-19EB-3749-8A31-782CA6FD7AF0}" type="datetimeFigureOut">
              <a:rPr lang="en-US" smtClean="0"/>
              <a:t>5/4/18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0895BC-1D1D-4547-A472-89817BDBC9F4}" type="slidenum">
              <a:rPr lang="en-US" smtClean="0"/>
              <a:t>‹#›</a:t>
            </a:fld>
            <a:endParaRPr lang="en-US"/>
          </a:p>
        </p:txBody>
      </p:sp>
    </p:spTree>
    <p:extLst>
      <p:ext uri="{BB962C8B-B14F-4D97-AF65-F5344CB8AC3E}">
        <p14:creationId xmlns:p14="http://schemas.microsoft.com/office/powerpoint/2010/main" val="3157336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D209A7-19EB-3749-8A31-782CA6FD7AF0}" type="datetimeFigureOut">
              <a:rPr lang="en-US" smtClean="0"/>
              <a:t>5/4/18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0895BC-1D1D-4547-A472-89817BDBC9F4}" type="slidenum">
              <a:rPr lang="en-US" smtClean="0"/>
              <a:t>‹#›</a:t>
            </a:fld>
            <a:endParaRPr lang="en-US"/>
          </a:p>
        </p:txBody>
      </p:sp>
    </p:spTree>
    <p:extLst>
      <p:ext uri="{BB962C8B-B14F-4D97-AF65-F5344CB8AC3E}">
        <p14:creationId xmlns:p14="http://schemas.microsoft.com/office/powerpoint/2010/main" val="2467348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D209A7-19EB-3749-8A31-782CA6FD7AF0}" type="datetimeFigureOut">
              <a:rPr lang="en-US" smtClean="0"/>
              <a:t>5/4/18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0895BC-1D1D-4547-A472-89817BDBC9F4}" type="slidenum">
              <a:rPr lang="en-US" smtClean="0"/>
              <a:t>‹#›</a:t>
            </a:fld>
            <a:endParaRPr lang="en-US"/>
          </a:p>
        </p:txBody>
      </p:sp>
    </p:spTree>
    <p:extLst>
      <p:ext uri="{BB962C8B-B14F-4D97-AF65-F5344CB8AC3E}">
        <p14:creationId xmlns:p14="http://schemas.microsoft.com/office/powerpoint/2010/main" val="768981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D209A7-19EB-3749-8A31-782CA6FD7AF0}" type="datetimeFigureOut">
              <a:rPr lang="en-US" smtClean="0"/>
              <a:t>5/4/18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0895BC-1D1D-4547-A472-89817BDBC9F4}" type="slidenum">
              <a:rPr lang="en-US" smtClean="0"/>
              <a:t>‹#›</a:t>
            </a:fld>
            <a:endParaRPr lang="en-US"/>
          </a:p>
        </p:txBody>
      </p:sp>
    </p:spTree>
    <p:extLst>
      <p:ext uri="{BB962C8B-B14F-4D97-AF65-F5344CB8AC3E}">
        <p14:creationId xmlns:p14="http://schemas.microsoft.com/office/powerpoint/2010/main" val="412122576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D209A7-19EB-3749-8A31-782CA6FD7AF0}" type="datetimeFigureOut">
              <a:rPr lang="en-US" smtClean="0"/>
              <a:t>5/4/18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0895BC-1D1D-4547-A472-89817BDBC9F4}" type="slidenum">
              <a:rPr lang="en-US" smtClean="0"/>
              <a:t>‹#›</a:t>
            </a:fld>
            <a:endParaRPr lang="en-US"/>
          </a:p>
        </p:txBody>
      </p:sp>
    </p:spTree>
    <p:extLst>
      <p:ext uri="{BB962C8B-B14F-4D97-AF65-F5344CB8AC3E}">
        <p14:creationId xmlns:p14="http://schemas.microsoft.com/office/powerpoint/2010/main" val="1996425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2929"/>
            <a:ext cx="7772400" cy="1433727"/>
          </a:xfrm>
        </p:spPr>
        <p:txBody>
          <a:bodyPr>
            <a:normAutofit/>
          </a:bodyPr>
          <a:lstStyle/>
          <a:p>
            <a:r>
              <a:rPr lang="en-US" sz="6600" dirty="0" smtClean="0">
                <a:solidFill>
                  <a:srgbClr val="008000"/>
                </a:solidFill>
              </a:rPr>
              <a:t>CodeNEXT</a:t>
            </a:r>
            <a:endParaRPr lang="en-US" sz="6600" dirty="0">
              <a:solidFill>
                <a:srgbClr val="008000"/>
              </a:solidFill>
            </a:endParaRPr>
          </a:p>
        </p:txBody>
      </p:sp>
      <p:sp>
        <p:nvSpPr>
          <p:cNvPr id="3" name="Subtitle 2"/>
          <p:cNvSpPr>
            <a:spLocks noGrp="1"/>
          </p:cNvSpPr>
          <p:nvPr>
            <p:ph type="subTitle" idx="1"/>
          </p:nvPr>
        </p:nvSpPr>
        <p:spPr>
          <a:xfrm>
            <a:off x="1371599" y="2780181"/>
            <a:ext cx="6726055" cy="2654332"/>
          </a:xfrm>
        </p:spPr>
        <p:txBody>
          <a:bodyPr>
            <a:normAutofit fontScale="92500" lnSpcReduction="20000"/>
          </a:bodyPr>
          <a:lstStyle/>
          <a:p>
            <a:r>
              <a:rPr lang="en-US" sz="3500" dirty="0" smtClean="0">
                <a:solidFill>
                  <a:schemeClr val="tx1"/>
                </a:solidFill>
              </a:rPr>
              <a:t>Nonconforming defined in R2C zones (and a bit about SF in RM)</a:t>
            </a:r>
          </a:p>
          <a:p>
            <a:endParaRPr lang="en-US" sz="3500" dirty="0">
              <a:solidFill>
                <a:schemeClr val="tx1"/>
              </a:solidFill>
            </a:endParaRPr>
          </a:p>
          <a:p>
            <a:endParaRPr lang="en-US" dirty="0"/>
          </a:p>
          <a:p>
            <a:r>
              <a:rPr lang="en-US" sz="3000" dirty="0" smtClean="0"/>
              <a:t>Heritage Neighborhood</a:t>
            </a:r>
          </a:p>
          <a:p>
            <a:r>
              <a:rPr lang="en-US" sz="2600" dirty="0" smtClean="0"/>
              <a:t>Prepared by Jolene Kiolbassa</a:t>
            </a:r>
            <a:endParaRPr lang="en-US" sz="2600" dirty="0"/>
          </a:p>
        </p:txBody>
      </p:sp>
    </p:spTree>
    <p:extLst>
      <p:ext uri="{BB962C8B-B14F-4D97-AF65-F5344CB8AC3E}">
        <p14:creationId xmlns:p14="http://schemas.microsoft.com/office/powerpoint/2010/main" val="2728170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Non-conforming &amp; non-complying</a:t>
            </a:r>
            <a:endParaRPr lang="en-US" dirty="0"/>
          </a:p>
        </p:txBody>
      </p:sp>
      <p:sp>
        <p:nvSpPr>
          <p:cNvPr id="3" name="Content Placeholder 2"/>
          <p:cNvSpPr>
            <a:spLocks noGrp="1"/>
          </p:cNvSpPr>
          <p:nvPr>
            <p:ph idx="1"/>
          </p:nvPr>
        </p:nvSpPr>
        <p:spPr>
          <a:xfrm>
            <a:off x="457200" y="2485033"/>
            <a:ext cx="8229600" cy="3641130"/>
          </a:xfrm>
        </p:spPr>
        <p:txBody>
          <a:bodyPr/>
          <a:lstStyle/>
          <a:p>
            <a:r>
              <a:rPr lang="en-US" dirty="0" smtClean="0"/>
              <a:t>Means structure or use does not conform or comply with current code</a:t>
            </a:r>
          </a:p>
          <a:p>
            <a:r>
              <a:rPr lang="en-US" dirty="0" smtClean="0"/>
              <a:t>Definitions are generally interchangeable</a:t>
            </a:r>
          </a:p>
          <a:p>
            <a:r>
              <a:rPr lang="en-US" dirty="0" smtClean="0"/>
              <a:t>“Nonconforming” is the term used in </a:t>
            </a:r>
            <a:r>
              <a:rPr lang="en-US" dirty="0" smtClean="0">
                <a:solidFill>
                  <a:srgbClr val="008000"/>
                </a:solidFill>
              </a:rPr>
              <a:t>CodeNEXT</a:t>
            </a:r>
          </a:p>
          <a:p>
            <a:endParaRPr lang="en-US" dirty="0" smtClean="0"/>
          </a:p>
          <a:p>
            <a:pPr marL="0" indent="0">
              <a:buNone/>
            </a:pPr>
            <a:endParaRPr lang="en-US" dirty="0"/>
          </a:p>
        </p:txBody>
      </p:sp>
    </p:spTree>
    <p:extLst>
      <p:ext uri="{BB962C8B-B14F-4D97-AF65-F5344CB8AC3E}">
        <p14:creationId xmlns:p14="http://schemas.microsoft.com/office/powerpoint/2010/main" val="35563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8000"/>
                </a:solidFill>
              </a:rPr>
              <a:t>CodeNEXT</a:t>
            </a:r>
            <a:r>
              <a:rPr lang="en-US" dirty="0" smtClean="0"/>
              <a:t> defines for R2C </a:t>
            </a:r>
            <a:endParaRPr lang="en-US" dirty="0"/>
          </a:p>
        </p:txBody>
      </p:sp>
      <p:sp>
        <p:nvSpPr>
          <p:cNvPr id="3" name="Content Placeholder 2"/>
          <p:cNvSpPr>
            <a:spLocks noGrp="1"/>
          </p:cNvSpPr>
          <p:nvPr>
            <p:ph idx="1"/>
          </p:nvPr>
        </p:nvSpPr>
        <p:spPr/>
        <p:txBody>
          <a:bodyPr/>
          <a:lstStyle/>
          <a:p>
            <a:r>
              <a:rPr lang="en-US" dirty="0" smtClean="0"/>
              <a:t>Lot sizes and widths</a:t>
            </a:r>
          </a:p>
          <a:p>
            <a:r>
              <a:rPr lang="en-US" dirty="0" smtClean="0"/>
              <a:t>Structure placement</a:t>
            </a:r>
          </a:p>
          <a:p>
            <a:r>
              <a:rPr lang="en-US" dirty="0" smtClean="0"/>
              <a:t>Pool placement</a:t>
            </a:r>
          </a:p>
          <a:p>
            <a:r>
              <a:rPr lang="en-US" dirty="0" smtClean="0"/>
              <a:t>Carport placement</a:t>
            </a:r>
          </a:p>
          <a:p>
            <a:r>
              <a:rPr lang="en-US" dirty="0"/>
              <a:t>Structure height</a:t>
            </a:r>
          </a:p>
          <a:p>
            <a:r>
              <a:rPr lang="en-US" dirty="0"/>
              <a:t>Top plate (i.e. bottom of roof line) </a:t>
            </a:r>
            <a:r>
              <a:rPr lang="en-US" dirty="0" smtClean="0"/>
              <a:t>height, meaning it specifies height of stories</a:t>
            </a:r>
          </a:p>
          <a:p>
            <a:endParaRPr lang="en-US" dirty="0"/>
          </a:p>
        </p:txBody>
      </p:sp>
    </p:spTree>
    <p:extLst>
      <p:ext uri="{BB962C8B-B14F-4D97-AF65-F5344CB8AC3E}">
        <p14:creationId xmlns:p14="http://schemas.microsoft.com/office/powerpoint/2010/main" val="274368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R2C setbacks and articulation</a:t>
            </a:r>
            <a:endParaRPr lang="en-US" dirty="0"/>
          </a:p>
        </p:txBody>
      </p:sp>
      <p:pic>
        <p:nvPicPr>
          <p:cNvPr id="4" name="Content Placeholder 3" descr="Screen Shot 2018-04-26 at 8.41.54 AM.png"/>
          <p:cNvPicPr>
            <a:picLocks noGrp="1" noChangeAspect="1"/>
          </p:cNvPicPr>
          <p:nvPr>
            <p:ph idx="1"/>
          </p:nvPr>
        </p:nvPicPr>
        <p:blipFill>
          <a:blip r:embed="rId2">
            <a:extLst>
              <a:ext uri="{28A0092B-C50C-407E-A947-70E740481C1C}">
                <a14:useLocalDpi xmlns:a14="http://schemas.microsoft.com/office/drawing/2010/main" val="0"/>
              </a:ext>
            </a:extLst>
          </a:blip>
          <a:srcRect l="-18118" r="-18118"/>
          <a:stretch>
            <a:fillRect/>
          </a:stretch>
        </p:blipFill>
        <p:spPr/>
      </p:pic>
    </p:spTree>
    <p:extLst>
      <p:ext uri="{BB962C8B-B14F-4D97-AF65-F5344CB8AC3E}">
        <p14:creationId xmlns:p14="http://schemas.microsoft.com/office/powerpoint/2010/main" val="2931042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R2C heights</a:t>
            </a:r>
            <a:endParaRPr lang="en-US" dirty="0"/>
          </a:p>
        </p:txBody>
      </p:sp>
      <p:pic>
        <p:nvPicPr>
          <p:cNvPr id="4" name="Content Placeholder 3" descr="Screen Shot 2018-04-22 at 9.35.47 PM.png"/>
          <p:cNvPicPr>
            <a:picLocks noGrp="1" noChangeAspect="1"/>
          </p:cNvPicPr>
          <p:nvPr>
            <p:ph idx="1"/>
          </p:nvPr>
        </p:nvPicPr>
        <p:blipFill>
          <a:blip r:embed="rId2">
            <a:extLst>
              <a:ext uri="{28A0092B-C50C-407E-A947-70E740481C1C}">
                <a14:useLocalDpi xmlns:a14="http://schemas.microsoft.com/office/drawing/2010/main" val="0"/>
              </a:ext>
            </a:extLst>
          </a:blip>
          <a:srcRect t="-9371" b="-9371"/>
          <a:stretch>
            <a:fillRect/>
          </a:stretch>
        </p:blipFill>
        <p:spPr/>
      </p:pic>
    </p:spTree>
    <p:extLst>
      <p:ext uri="{BB962C8B-B14F-4D97-AF65-F5344CB8AC3E}">
        <p14:creationId xmlns:p14="http://schemas.microsoft.com/office/powerpoint/2010/main" val="3333424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plate” and height illustrated</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5" name="Picture 4" descr="Screen Shot 2018-04-22 at 9.37.0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2046" y="1600200"/>
            <a:ext cx="3665264" cy="4533651"/>
          </a:xfrm>
          <a:prstGeom prst="rect">
            <a:avLst/>
          </a:prstGeom>
        </p:spPr>
      </p:pic>
    </p:spTree>
    <p:extLst>
      <p:ext uri="{BB962C8B-B14F-4D97-AF65-F5344CB8AC3E}">
        <p14:creationId xmlns:p14="http://schemas.microsoft.com/office/powerpoint/2010/main" val="3815381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Grandfathering of structures</a:t>
            </a:r>
            <a:endParaRPr lang="en-US" dirty="0"/>
          </a:p>
        </p:txBody>
      </p:sp>
      <p:sp>
        <p:nvSpPr>
          <p:cNvPr id="3" name="Content Placeholder 2"/>
          <p:cNvSpPr>
            <a:spLocks noGrp="1"/>
          </p:cNvSpPr>
          <p:nvPr>
            <p:ph idx="1"/>
          </p:nvPr>
        </p:nvSpPr>
        <p:spPr/>
        <p:txBody>
          <a:bodyPr/>
          <a:lstStyle/>
          <a:p>
            <a:r>
              <a:rPr lang="en-US" dirty="0" smtClean="0"/>
              <a:t>Current code explicitly grandfathers non-complying structures from the previous code</a:t>
            </a:r>
          </a:p>
          <a:p>
            <a:pPr marL="0" indent="0">
              <a:buNone/>
            </a:pPr>
            <a:endParaRPr lang="en-US" dirty="0"/>
          </a:p>
          <a:p>
            <a:endParaRPr lang="en-US" dirty="0"/>
          </a:p>
        </p:txBody>
      </p:sp>
      <p:pic>
        <p:nvPicPr>
          <p:cNvPr id="4" name="Picture 3" descr="Screen Shot 2018-04-22 at 10.29.1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45847"/>
            <a:ext cx="9144000" cy="1797869"/>
          </a:xfrm>
          <a:prstGeom prst="rect">
            <a:avLst/>
          </a:prstGeom>
        </p:spPr>
      </p:pic>
    </p:spTree>
    <p:extLst>
      <p:ext uri="{BB962C8B-B14F-4D97-AF65-F5344CB8AC3E}">
        <p14:creationId xmlns:p14="http://schemas.microsoft.com/office/powerpoint/2010/main" val="2993020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8000"/>
                </a:solidFill>
              </a:rPr>
              <a:t>CodeNEXT</a:t>
            </a:r>
            <a:r>
              <a:rPr lang="en-US" dirty="0" smtClean="0"/>
              <a:t> explicitly does not grandfather</a:t>
            </a:r>
            <a:endParaRPr lang="en-US" dirty="0"/>
          </a:p>
        </p:txBody>
      </p:sp>
      <p:pic>
        <p:nvPicPr>
          <p:cNvPr id="4" name="Picture 3" descr="Screen Shot 2018-04-22 at 10.26.4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575" y="1687838"/>
            <a:ext cx="7581900" cy="4356100"/>
          </a:xfrm>
          <a:prstGeom prst="rect">
            <a:avLst/>
          </a:prstGeom>
        </p:spPr>
      </p:pic>
    </p:spTree>
    <p:extLst>
      <p:ext uri="{BB962C8B-B14F-4D97-AF65-F5344CB8AC3E}">
        <p14:creationId xmlns:p14="http://schemas.microsoft.com/office/powerpoint/2010/main" val="3949300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008000"/>
                </a:solidFill>
              </a:rPr>
              <a:t>CodeNEXT</a:t>
            </a:r>
            <a:r>
              <a:rPr lang="en-US" dirty="0"/>
              <a:t> explicitly </a:t>
            </a:r>
            <a:r>
              <a:rPr lang="en-US" dirty="0" smtClean="0"/>
              <a:t>says lots will be nonconforming</a:t>
            </a:r>
            <a:endParaRPr lang="en-US" dirty="0"/>
          </a:p>
        </p:txBody>
      </p:sp>
      <p:pic>
        <p:nvPicPr>
          <p:cNvPr id="3" name="Picture 2" descr="Screen Shot 2018-04-22 at 10.31.3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6722" y="2637126"/>
            <a:ext cx="7599656" cy="1789939"/>
          </a:xfrm>
          <a:prstGeom prst="rect">
            <a:avLst/>
          </a:prstGeom>
        </p:spPr>
      </p:pic>
    </p:spTree>
    <p:extLst>
      <p:ext uri="{BB962C8B-B14F-4D97-AF65-F5344CB8AC3E}">
        <p14:creationId xmlns:p14="http://schemas.microsoft.com/office/powerpoint/2010/main" val="2315566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008000"/>
                </a:solidFill>
              </a:rPr>
              <a:t>CodeNEXT</a:t>
            </a:r>
            <a:r>
              <a:rPr lang="en-US" dirty="0"/>
              <a:t> explicitly says </a:t>
            </a:r>
            <a:r>
              <a:rPr lang="en-US" dirty="0" smtClean="0"/>
              <a:t>structures </a:t>
            </a:r>
            <a:r>
              <a:rPr lang="en-US" dirty="0"/>
              <a:t>will be nonconforming</a:t>
            </a:r>
          </a:p>
        </p:txBody>
      </p:sp>
      <p:pic>
        <p:nvPicPr>
          <p:cNvPr id="3" name="Picture 2" descr="Screen Shot 2018-04-22 at 10.31.0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221551"/>
            <a:ext cx="8275981" cy="2590317"/>
          </a:xfrm>
          <a:prstGeom prst="rect">
            <a:avLst/>
          </a:prstGeom>
        </p:spPr>
      </p:pic>
    </p:spTree>
    <p:extLst>
      <p:ext uri="{BB962C8B-B14F-4D97-AF65-F5344CB8AC3E}">
        <p14:creationId xmlns:p14="http://schemas.microsoft.com/office/powerpoint/2010/main" val="4142183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your house is zoned R2C and is</a:t>
            </a:r>
            <a:endParaRPr lang="en-US" dirty="0"/>
          </a:p>
        </p:txBody>
      </p:sp>
      <p:sp>
        <p:nvSpPr>
          <p:cNvPr id="3" name="Content Placeholder 2"/>
          <p:cNvSpPr>
            <a:spLocks noGrp="1"/>
          </p:cNvSpPr>
          <p:nvPr>
            <p:ph idx="1"/>
          </p:nvPr>
        </p:nvSpPr>
        <p:spPr/>
        <p:txBody>
          <a:bodyPr>
            <a:normAutofit lnSpcReduction="10000"/>
          </a:bodyPr>
          <a:lstStyle/>
          <a:p>
            <a:r>
              <a:rPr lang="en-US" dirty="0" smtClean="0"/>
              <a:t>Within 5 ft. of your neighbor’s property line</a:t>
            </a:r>
          </a:p>
          <a:p>
            <a:r>
              <a:rPr lang="en-US" dirty="0" smtClean="0"/>
              <a:t>Within 15 ft. of a side street</a:t>
            </a:r>
          </a:p>
          <a:p>
            <a:r>
              <a:rPr lang="en-US" dirty="0" smtClean="0"/>
              <a:t>Within 25 ft. of the front property line (sidewalk)</a:t>
            </a:r>
          </a:p>
          <a:p>
            <a:r>
              <a:rPr lang="en-US" dirty="0" smtClean="0"/>
              <a:t>Within 10 ft. of the back property lot</a:t>
            </a:r>
          </a:p>
          <a:p>
            <a:r>
              <a:rPr lang="en-US" dirty="0" smtClean="0"/>
              <a:t>Has a top plate that is higher than 22 ft.</a:t>
            </a:r>
          </a:p>
          <a:p>
            <a:r>
              <a:rPr lang="en-US" dirty="0" smtClean="0"/>
              <a:t>Is taller than 32 ft.</a:t>
            </a:r>
          </a:p>
          <a:p>
            <a:r>
              <a:rPr lang="en-US" dirty="0" smtClean="0">
                <a:solidFill>
                  <a:srgbClr val="FF0000"/>
                </a:solidFill>
              </a:rPr>
              <a:t>It will be nonconforming under </a:t>
            </a:r>
            <a:r>
              <a:rPr lang="en-US" dirty="0" smtClean="0">
                <a:solidFill>
                  <a:srgbClr val="008000"/>
                </a:solidFill>
              </a:rPr>
              <a:t>CodeNEXT</a:t>
            </a:r>
            <a:endParaRPr lang="en-US" dirty="0">
              <a:solidFill>
                <a:srgbClr val="008000"/>
              </a:solidFill>
            </a:endParaRPr>
          </a:p>
        </p:txBody>
      </p:sp>
    </p:spTree>
    <p:extLst>
      <p:ext uri="{BB962C8B-B14F-4D97-AF65-F5344CB8AC3E}">
        <p14:creationId xmlns:p14="http://schemas.microsoft.com/office/powerpoint/2010/main" val="3066579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If your house </a:t>
            </a:r>
            <a:r>
              <a:rPr lang="en-US" dirty="0" smtClean="0"/>
              <a:t>has a swimming pool that is</a:t>
            </a:r>
            <a:endParaRPr lang="en-US" dirty="0"/>
          </a:p>
        </p:txBody>
      </p:sp>
      <p:sp>
        <p:nvSpPr>
          <p:cNvPr id="3" name="Content Placeholder 2"/>
          <p:cNvSpPr>
            <a:spLocks noGrp="1"/>
          </p:cNvSpPr>
          <p:nvPr>
            <p:ph idx="1"/>
          </p:nvPr>
        </p:nvSpPr>
        <p:spPr/>
        <p:txBody>
          <a:bodyPr/>
          <a:lstStyle/>
          <a:p>
            <a:r>
              <a:rPr lang="en-US" dirty="0"/>
              <a:t>I</a:t>
            </a:r>
            <a:r>
              <a:rPr lang="en-US" dirty="0" smtClean="0"/>
              <a:t>n front of the house</a:t>
            </a:r>
          </a:p>
          <a:p>
            <a:r>
              <a:rPr lang="en-US" dirty="0" smtClean="0"/>
              <a:t>Less than 13 ft. from a side street</a:t>
            </a:r>
          </a:p>
          <a:p>
            <a:r>
              <a:rPr lang="en-US" dirty="0" smtClean="0"/>
              <a:t>Less than 8 ft. from the back property line</a:t>
            </a:r>
          </a:p>
          <a:p>
            <a:r>
              <a:rPr lang="en-US" dirty="0" smtClean="0"/>
              <a:t>Less than 3 ft. from the side property line</a:t>
            </a:r>
          </a:p>
          <a:p>
            <a:r>
              <a:rPr lang="en-US" dirty="0">
                <a:solidFill>
                  <a:srgbClr val="FF0000"/>
                </a:solidFill>
              </a:rPr>
              <a:t>It will be nonconforming under </a:t>
            </a:r>
            <a:r>
              <a:rPr lang="en-US" dirty="0" smtClean="0">
                <a:solidFill>
                  <a:srgbClr val="008000"/>
                </a:solidFill>
              </a:rPr>
              <a:t>CodeNEXT</a:t>
            </a:r>
            <a:endParaRPr lang="en-US" dirty="0" smtClean="0"/>
          </a:p>
          <a:p>
            <a:endParaRPr lang="en-US" dirty="0"/>
          </a:p>
        </p:txBody>
      </p:sp>
    </p:spTree>
    <p:extLst>
      <p:ext uri="{BB962C8B-B14F-4D97-AF65-F5344CB8AC3E}">
        <p14:creationId xmlns:p14="http://schemas.microsoft.com/office/powerpoint/2010/main" val="1979426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your lot size is</a:t>
            </a:r>
            <a:endParaRPr lang="en-US" dirty="0"/>
          </a:p>
        </p:txBody>
      </p:sp>
      <p:sp>
        <p:nvSpPr>
          <p:cNvPr id="3" name="Content Placeholder 2"/>
          <p:cNvSpPr>
            <a:spLocks noGrp="1"/>
          </p:cNvSpPr>
          <p:nvPr>
            <p:ph idx="1"/>
          </p:nvPr>
        </p:nvSpPr>
        <p:spPr/>
        <p:txBody>
          <a:bodyPr/>
          <a:lstStyle/>
          <a:p>
            <a:r>
              <a:rPr lang="en-US" dirty="0" smtClean="0"/>
              <a:t>Less than 5,000 sq. ft.</a:t>
            </a:r>
          </a:p>
          <a:p>
            <a:r>
              <a:rPr lang="en-US" dirty="0" smtClean="0"/>
              <a:t>Is less than 2,500 sq. ft. and you are in an “attached house”</a:t>
            </a:r>
          </a:p>
          <a:p>
            <a:r>
              <a:rPr lang="en-US" dirty="0">
                <a:solidFill>
                  <a:srgbClr val="FF0000"/>
                </a:solidFill>
              </a:rPr>
              <a:t>It will be nonconforming under </a:t>
            </a:r>
            <a:r>
              <a:rPr lang="en-US" dirty="0">
                <a:solidFill>
                  <a:srgbClr val="008000"/>
                </a:solidFill>
              </a:rPr>
              <a:t>CodeNEXT</a:t>
            </a:r>
            <a:endParaRPr lang="en-US" dirty="0"/>
          </a:p>
          <a:p>
            <a:pPr marL="0" indent="0">
              <a:buNone/>
            </a:pPr>
            <a:endParaRPr lang="en-US" dirty="0"/>
          </a:p>
        </p:txBody>
      </p:sp>
    </p:spTree>
    <p:extLst>
      <p:ext uri="{BB962C8B-B14F-4D97-AF65-F5344CB8AC3E}">
        <p14:creationId xmlns:p14="http://schemas.microsoft.com/office/powerpoint/2010/main" val="1307600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dirty="0" smtClean="0"/>
              <a:t>If your house has a carport, it cannot be closer to the street than the front of the house, you will need to get rid of the carport or be nonconforming</a:t>
            </a:r>
            <a:endParaRPr lang="en-US" sz="2800" dirty="0"/>
          </a:p>
        </p:txBody>
      </p:sp>
      <p:pic>
        <p:nvPicPr>
          <p:cNvPr id="4" name="Content Placeholder 3" descr="Screen Shot 2018-04-23 at 5.39.56 PM.png"/>
          <p:cNvPicPr>
            <a:picLocks noGrp="1" noChangeAspect="1"/>
          </p:cNvPicPr>
          <p:nvPr>
            <p:ph idx="1"/>
          </p:nvPr>
        </p:nvPicPr>
        <p:blipFill>
          <a:blip r:embed="rId2">
            <a:extLst>
              <a:ext uri="{28A0092B-C50C-407E-A947-70E740481C1C}">
                <a14:useLocalDpi xmlns:a14="http://schemas.microsoft.com/office/drawing/2010/main" val="0"/>
              </a:ext>
            </a:extLst>
          </a:blip>
          <a:srcRect l="2969" r="2969"/>
          <a:stretch>
            <a:fillRect/>
          </a:stretch>
        </p:blipFill>
        <p:spPr/>
      </p:pic>
    </p:spTree>
    <p:extLst>
      <p:ext uri="{BB962C8B-B14F-4D97-AF65-F5344CB8AC3E}">
        <p14:creationId xmlns:p14="http://schemas.microsoft.com/office/powerpoint/2010/main" val="22238450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If your house is nonconforming you will need to apply for a Certificate of Occupancy (CO) and include </a:t>
            </a:r>
            <a:r>
              <a:rPr lang="en-US" sz="3200" dirty="0" smtClean="0"/>
              <a:t>“supporting documentation”</a:t>
            </a:r>
            <a:endParaRPr lang="en-US" sz="3200" dirty="0"/>
          </a:p>
        </p:txBody>
      </p:sp>
      <p:pic>
        <p:nvPicPr>
          <p:cNvPr id="4" name="Content Placeholder 3" descr="Screen Shot 2018-04-23 at 4.48.02 PM.png"/>
          <p:cNvPicPr>
            <a:picLocks noGrp="1" noChangeAspect="1"/>
          </p:cNvPicPr>
          <p:nvPr>
            <p:ph idx="1"/>
          </p:nvPr>
        </p:nvPicPr>
        <p:blipFill>
          <a:blip r:embed="rId2">
            <a:extLst>
              <a:ext uri="{28A0092B-C50C-407E-A947-70E740481C1C}">
                <a14:useLocalDpi xmlns:a14="http://schemas.microsoft.com/office/drawing/2010/main" val="0"/>
              </a:ext>
            </a:extLst>
          </a:blip>
          <a:srcRect t="-9877" b="-9877"/>
          <a:stretch>
            <a:fillRect/>
          </a:stretch>
        </p:blipFill>
        <p:spPr/>
      </p:pic>
    </p:spTree>
    <p:extLst>
      <p:ext uri="{BB962C8B-B14F-4D97-AF65-F5344CB8AC3E}">
        <p14:creationId xmlns:p14="http://schemas.microsoft.com/office/powerpoint/2010/main" val="25057711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8-04-23 at 4.51.4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642092" cy="6858000"/>
          </a:xfrm>
          <a:prstGeom prst="rect">
            <a:avLst/>
          </a:prstGeom>
        </p:spPr>
      </p:pic>
    </p:spTree>
    <p:extLst>
      <p:ext uri="{BB962C8B-B14F-4D97-AF65-F5344CB8AC3E}">
        <p14:creationId xmlns:p14="http://schemas.microsoft.com/office/powerpoint/2010/main" val="2152063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8151" y="1417637"/>
            <a:ext cx="7547542" cy="3970318"/>
          </a:xfrm>
          <a:prstGeom prst="rect">
            <a:avLst/>
          </a:prstGeom>
        </p:spPr>
        <p:txBody>
          <a:bodyPr wrap="square">
            <a:spAutoFit/>
          </a:bodyPr>
          <a:lstStyle/>
          <a:p>
            <a:r>
              <a:rPr lang="en-US" dirty="0" smtClean="0"/>
              <a:t>* It </a:t>
            </a:r>
            <a:r>
              <a:rPr lang="en-US" dirty="0"/>
              <a:t>gives an extraordinary amount of discretion </a:t>
            </a:r>
            <a:r>
              <a:rPr lang="en-US" dirty="0" smtClean="0"/>
              <a:t>to "</a:t>
            </a:r>
            <a:r>
              <a:rPr lang="en-US" dirty="0"/>
              <a:t>building officials" to determine whether a structure poses a hazard to "public health, safety and welfare."  This is about as broad a standard as could be articulated and is guaranteed to produce arbitrary decisions -- </a:t>
            </a:r>
            <a:r>
              <a:rPr lang="en-US" b="1" dirty="0"/>
              <a:t>with those with influence and resources being given a break and those who do not being given a hard time</a:t>
            </a:r>
            <a:r>
              <a:rPr lang="en-US" b="1" dirty="0" smtClean="0"/>
              <a:t>.</a:t>
            </a:r>
          </a:p>
          <a:p>
            <a:r>
              <a:rPr lang="en-US" dirty="0"/>
              <a:t>  </a:t>
            </a:r>
            <a:endParaRPr lang="en-US" dirty="0" smtClean="0"/>
          </a:p>
          <a:p>
            <a:r>
              <a:rPr lang="en-US" dirty="0" smtClean="0"/>
              <a:t>* It </a:t>
            </a:r>
            <a:r>
              <a:rPr lang="en-US" dirty="0"/>
              <a:t>is almost identical to the standard assigned to municipalities in developing their zoning regulations:   Texas Loc. Gov't Code Sec. 211.001:  "The powers granted under this subchapter are for the purpose of promoting the public health, safety, morals, or general welfare...."   </a:t>
            </a:r>
            <a:endParaRPr lang="en-US" dirty="0" smtClean="0"/>
          </a:p>
          <a:p>
            <a:endParaRPr lang="en-US" dirty="0" smtClean="0"/>
          </a:p>
          <a:p>
            <a:r>
              <a:rPr lang="en-US" dirty="0" smtClean="0"/>
              <a:t>* There could be an argument made that this </a:t>
            </a:r>
            <a:r>
              <a:rPr lang="en-US" dirty="0"/>
              <a:t>is </a:t>
            </a:r>
            <a:r>
              <a:rPr lang="en-US" dirty="0" smtClean="0"/>
              <a:t>an </a:t>
            </a:r>
            <a:r>
              <a:rPr lang="en-US" dirty="0"/>
              <a:t>unlawful delegation to an individual city employee by the City Council of authority granted to the </a:t>
            </a:r>
            <a:r>
              <a:rPr lang="en-US" dirty="0" smtClean="0"/>
              <a:t>City Council </a:t>
            </a:r>
            <a:r>
              <a:rPr lang="en-US" dirty="0"/>
              <a:t>by the Texas Legislature.    </a:t>
            </a:r>
          </a:p>
        </p:txBody>
      </p:sp>
      <p:sp>
        <p:nvSpPr>
          <p:cNvPr id="3" name="Title 2"/>
          <p:cNvSpPr>
            <a:spLocks noGrp="1"/>
          </p:cNvSpPr>
          <p:nvPr>
            <p:ph type="title"/>
          </p:nvPr>
        </p:nvSpPr>
        <p:spPr/>
        <p:txBody>
          <a:bodyPr>
            <a:normAutofit fontScale="90000"/>
          </a:bodyPr>
          <a:lstStyle/>
          <a:p>
            <a:r>
              <a:rPr lang="en-US" dirty="0" smtClean="0"/>
              <a:t>Legal Interpretation of Previous Slide</a:t>
            </a:r>
            <a:endParaRPr lang="en-US" dirty="0"/>
          </a:p>
        </p:txBody>
      </p:sp>
    </p:spTree>
    <p:extLst>
      <p:ext uri="{BB962C8B-B14F-4D97-AF65-F5344CB8AC3E}">
        <p14:creationId xmlns:p14="http://schemas.microsoft.com/office/powerpoint/2010/main" val="3302963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Adding to or repairing a nonconforming structure</a:t>
            </a:r>
            <a:endParaRPr lang="en-US" dirty="0"/>
          </a:p>
        </p:txBody>
      </p:sp>
      <p:sp>
        <p:nvSpPr>
          <p:cNvPr id="3" name="Content Placeholder 2"/>
          <p:cNvSpPr>
            <a:spLocks noGrp="1"/>
          </p:cNvSpPr>
          <p:nvPr>
            <p:ph idx="1"/>
          </p:nvPr>
        </p:nvSpPr>
        <p:spPr>
          <a:xfrm>
            <a:off x="457200" y="2069595"/>
            <a:ext cx="8229600" cy="4525963"/>
          </a:xfrm>
        </p:spPr>
        <p:txBody>
          <a:bodyPr/>
          <a:lstStyle/>
          <a:p>
            <a:r>
              <a:rPr lang="en-US" dirty="0" smtClean="0"/>
              <a:t>Becomes very difficult</a:t>
            </a:r>
          </a:p>
          <a:p>
            <a:r>
              <a:rPr lang="en-US" dirty="0" smtClean="0"/>
              <a:t>Is prescriptive</a:t>
            </a:r>
          </a:p>
          <a:p>
            <a:r>
              <a:rPr lang="en-US" dirty="0" smtClean="0"/>
              <a:t>May depend on a calculation of cost of addition versus cost of structure </a:t>
            </a:r>
            <a:endParaRPr lang="en-US" dirty="0"/>
          </a:p>
        </p:txBody>
      </p:sp>
    </p:spTree>
    <p:extLst>
      <p:ext uri="{BB962C8B-B14F-4D97-AF65-F5344CB8AC3E}">
        <p14:creationId xmlns:p14="http://schemas.microsoft.com/office/powerpoint/2010/main" val="1550362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Adding to a structure that does not comply with setbacks</a:t>
            </a:r>
            <a:endParaRPr lang="en-US" dirty="0"/>
          </a:p>
        </p:txBody>
      </p:sp>
      <p:pic>
        <p:nvPicPr>
          <p:cNvPr id="4" name="Content Placeholder 3" descr="Screen Shot 2018-04-22 at 10.49.07 PM.png"/>
          <p:cNvPicPr>
            <a:picLocks noGrp="1" noChangeAspect="1"/>
          </p:cNvPicPr>
          <p:nvPr>
            <p:ph idx="1"/>
          </p:nvPr>
        </p:nvPicPr>
        <p:blipFill>
          <a:blip r:embed="rId2">
            <a:extLst>
              <a:ext uri="{28A0092B-C50C-407E-A947-70E740481C1C}">
                <a14:useLocalDpi xmlns:a14="http://schemas.microsoft.com/office/drawing/2010/main" val="0"/>
              </a:ext>
            </a:extLst>
          </a:blip>
          <a:srcRect t="-16630" b="-16630"/>
          <a:stretch>
            <a:fillRect/>
          </a:stretch>
        </p:blipFill>
        <p:spPr>
          <a:xfrm>
            <a:off x="457200" y="1627510"/>
            <a:ext cx="8229600" cy="4525963"/>
          </a:xfrm>
        </p:spPr>
      </p:pic>
    </p:spTree>
    <p:extLst>
      <p:ext uri="{BB962C8B-B14F-4D97-AF65-F5344CB8AC3E}">
        <p14:creationId xmlns:p14="http://schemas.microsoft.com/office/powerpoint/2010/main" val="2715258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2292257"/>
          </a:xfrm>
        </p:spPr>
        <p:txBody>
          <a:bodyPr>
            <a:normAutofit/>
          </a:bodyPr>
          <a:lstStyle/>
          <a:p>
            <a:r>
              <a:rPr lang="en-US" sz="3200" dirty="0" smtClean="0"/>
              <a:t>Adding to a nonconforming RM (currently MF) building or a SF house in a RM zone becomes almost impossible </a:t>
            </a:r>
            <a:endParaRPr lang="en-US" sz="3200" dirty="0"/>
          </a:p>
        </p:txBody>
      </p:sp>
      <p:pic>
        <p:nvPicPr>
          <p:cNvPr id="4" name="Content Placeholder 3" descr="Screen Shot 2018-04-22 at 10.51.15 PM.png"/>
          <p:cNvPicPr>
            <a:picLocks noGrp="1" noChangeAspect="1"/>
          </p:cNvPicPr>
          <p:nvPr>
            <p:ph idx="1"/>
          </p:nvPr>
        </p:nvPicPr>
        <p:blipFill>
          <a:blip r:embed="rId2">
            <a:extLst>
              <a:ext uri="{28A0092B-C50C-407E-A947-70E740481C1C}">
                <a14:useLocalDpi xmlns:a14="http://schemas.microsoft.com/office/drawing/2010/main" val="0"/>
              </a:ext>
            </a:extLst>
          </a:blip>
          <a:srcRect t="-57877" b="-57877"/>
          <a:stretch>
            <a:fillRect/>
          </a:stretch>
        </p:blipFill>
        <p:spPr>
          <a:xfrm>
            <a:off x="457200" y="1613855"/>
            <a:ext cx="8229600" cy="4525963"/>
          </a:xfrm>
        </p:spPr>
      </p:pic>
    </p:spTree>
    <p:extLst>
      <p:ext uri="{BB962C8B-B14F-4D97-AF65-F5344CB8AC3E}">
        <p14:creationId xmlns:p14="http://schemas.microsoft.com/office/powerpoint/2010/main" val="1955522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dirty="0" smtClean="0">
                <a:solidFill>
                  <a:schemeClr val="accent5">
                    <a:lumMod val="60000"/>
                    <a:lumOff val="40000"/>
                  </a:schemeClr>
                </a:solidFill>
              </a:rPr>
              <a:t>23-2G-1060 </a:t>
            </a:r>
            <a:r>
              <a:rPr lang="en-US" sz="2600" dirty="0" smtClean="0"/>
              <a:t>If </a:t>
            </a:r>
            <a:r>
              <a:rPr lang="en-US" sz="2600" dirty="0" smtClean="0"/>
              <a:t>a </a:t>
            </a:r>
            <a:r>
              <a:rPr lang="en-US" sz="2600" dirty="0" smtClean="0"/>
              <a:t>nonconforming property (including houses) </a:t>
            </a:r>
            <a:r>
              <a:rPr lang="en-US" sz="2600" dirty="0" smtClean="0"/>
              <a:t>is </a:t>
            </a:r>
            <a:r>
              <a:rPr lang="en-US" sz="2600" dirty="0" smtClean="0"/>
              <a:t>vacant </a:t>
            </a:r>
            <a:r>
              <a:rPr lang="en-US" sz="2600" dirty="0" smtClean="0"/>
              <a:t>for 90 days it can no longer be a house  </a:t>
            </a:r>
            <a:endParaRPr lang="en-US" sz="2600" dirty="0"/>
          </a:p>
        </p:txBody>
      </p:sp>
      <p:pic>
        <p:nvPicPr>
          <p:cNvPr id="4" name="Content Placeholder 3" descr="Screen Shot 2018-04-22 at 10.49.29 PM.png"/>
          <p:cNvPicPr>
            <a:picLocks noGrp="1" noChangeAspect="1"/>
          </p:cNvPicPr>
          <p:nvPr>
            <p:ph idx="1"/>
          </p:nvPr>
        </p:nvPicPr>
        <p:blipFill>
          <a:blip r:embed="rId2">
            <a:extLst>
              <a:ext uri="{28A0092B-C50C-407E-A947-70E740481C1C}">
                <a14:useLocalDpi xmlns:a14="http://schemas.microsoft.com/office/drawing/2010/main" val="0"/>
              </a:ext>
            </a:extLst>
          </a:blip>
          <a:srcRect t="-51821" b="-51821"/>
          <a:stretch>
            <a:fillRect/>
          </a:stretch>
        </p:blipFill>
        <p:spPr>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398145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City </a:t>
            </a:r>
            <a:r>
              <a:rPr lang="en-US" dirty="0" err="1" smtClean="0"/>
              <a:t>Legal’s</a:t>
            </a:r>
            <a:r>
              <a:rPr lang="en-US" dirty="0" smtClean="0"/>
              <a:t> Explanation</a:t>
            </a:r>
            <a:endParaRPr lang="en-US" dirty="0"/>
          </a:p>
        </p:txBody>
      </p:sp>
      <p:sp>
        <p:nvSpPr>
          <p:cNvPr id="3" name="Content Placeholder 2"/>
          <p:cNvSpPr>
            <a:spLocks noGrp="1"/>
          </p:cNvSpPr>
          <p:nvPr>
            <p:ph idx="1"/>
          </p:nvPr>
        </p:nvSpPr>
        <p:spPr>
          <a:xfrm>
            <a:off x="457200" y="1600200"/>
            <a:ext cx="8229600" cy="4806853"/>
          </a:xfrm>
        </p:spPr>
        <p:txBody>
          <a:bodyPr>
            <a:noAutofit/>
          </a:bodyPr>
          <a:lstStyle/>
          <a:p>
            <a:pPr marL="0" indent="0">
              <a:lnSpc>
                <a:spcPct val="170000"/>
              </a:lnSpc>
              <a:buNone/>
            </a:pPr>
            <a:r>
              <a:rPr lang="en-US" sz="1800" b="1" i="1" dirty="0" smtClean="0">
                <a:latin typeface="Calibri"/>
                <a:cs typeface="Calibri"/>
              </a:rPr>
              <a:t>Re </a:t>
            </a:r>
            <a:r>
              <a:rPr lang="en-US" sz="1800" b="1" i="1" dirty="0">
                <a:latin typeface="Calibri"/>
                <a:cs typeface="Calibri"/>
              </a:rPr>
              <a:t>current uses/structures becoming nonconforming:</a:t>
            </a:r>
            <a:br>
              <a:rPr lang="en-US" sz="1800" b="1" i="1" dirty="0">
                <a:latin typeface="Calibri"/>
                <a:cs typeface="Calibri"/>
              </a:rPr>
            </a:br>
            <a:r>
              <a:rPr lang="en-US" sz="1800" i="1" dirty="0" smtClean="0">
                <a:latin typeface="Calibri"/>
                <a:cs typeface="Calibri"/>
              </a:rPr>
              <a:t>The </a:t>
            </a:r>
            <a:r>
              <a:rPr lang="en-US" sz="1800" i="1" dirty="0">
                <a:latin typeface="Calibri"/>
                <a:cs typeface="Calibri"/>
              </a:rPr>
              <a:t>1984 Code revision contained a “safe harbor” provision to ensure the new code did not inadvertently make existing lawful uses and structures nonconforming, thus placing an undue burden on the owner. Staff recommends eliminating this so-called “safe harbor” approach in CodeNEXT “because it adds unneeded complexity to the review process and may have the effect of exempting certain properties from rules limiting the expansion or modification of uses and structures that don’t comply with regulations. Additionally, because CodeNEXT generally allows nonconformities to continue and be maintained, a “safe harbor” provision is not necessary to protect landowner rights.” (Legal &amp; Administrative Overview, October 11, 2017). </a:t>
            </a:r>
            <a:endParaRPr lang="en-US" sz="1800" dirty="0"/>
          </a:p>
          <a:p>
            <a:endParaRPr lang="en-US" sz="1800" dirty="0"/>
          </a:p>
        </p:txBody>
      </p:sp>
    </p:spTree>
    <p:extLst>
      <p:ext uri="{BB962C8B-B14F-4D97-AF65-F5344CB8AC3E}">
        <p14:creationId xmlns:p14="http://schemas.microsoft.com/office/powerpoint/2010/main" val="26530817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My interpretation of City </a:t>
            </a:r>
            <a:r>
              <a:rPr lang="en-US" dirty="0" err="1" smtClean="0"/>
              <a:t>Legal’s</a:t>
            </a:r>
            <a:r>
              <a:rPr lang="en-US" dirty="0" smtClean="0"/>
              <a:t> interpretation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1984 provision to grandfather was bad idea </a:t>
            </a:r>
          </a:p>
          <a:p>
            <a:r>
              <a:rPr lang="en-US" dirty="0" smtClean="0"/>
              <a:t>Pointedly will not include 1984 provision again</a:t>
            </a:r>
          </a:p>
          <a:p>
            <a:r>
              <a:rPr lang="en-US" dirty="0" smtClean="0"/>
              <a:t>Repeats idea previously asserted by staff that </a:t>
            </a:r>
            <a:r>
              <a:rPr lang="en-US" dirty="0" smtClean="0">
                <a:solidFill>
                  <a:srgbClr val="008000"/>
                </a:solidFill>
              </a:rPr>
              <a:t>CodeNEXT </a:t>
            </a:r>
            <a:r>
              <a:rPr lang="en-US" dirty="0" smtClean="0"/>
              <a:t>does not create many nonconforming properties, which staff can only state if it surveys properties or tests the code in older </a:t>
            </a:r>
            <a:r>
              <a:rPr lang="en-US" dirty="0" smtClean="0"/>
              <a:t>neighborhoods</a:t>
            </a:r>
          </a:p>
          <a:p>
            <a:r>
              <a:rPr lang="en-US" dirty="0" smtClean="0"/>
              <a:t>No survey has been done of how many properties will be made nonconforming so Cit</a:t>
            </a:r>
            <a:r>
              <a:rPr lang="en-US" dirty="0" smtClean="0"/>
              <a:t>y Legal can make </a:t>
            </a:r>
            <a:r>
              <a:rPr lang="en-US" smtClean="0"/>
              <a:t>any assertions</a:t>
            </a:r>
            <a:endParaRPr lang="en-US" dirty="0"/>
          </a:p>
        </p:txBody>
      </p:sp>
    </p:spTree>
    <p:extLst>
      <p:ext uri="{BB962C8B-B14F-4D97-AF65-F5344CB8AC3E}">
        <p14:creationId xmlns:p14="http://schemas.microsoft.com/office/powerpoint/2010/main" val="352245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Neighborhood Plans</a:t>
            </a:r>
            <a:endParaRPr lang="en-US" dirty="0"/>
          </a:p>
        </p:txBody>
      </p:sp>
      <p:sp>
        <p:nvSpPr>
          <p:cNvPr id="3" name="Content Placeholder 2"/>
          <p:cNvSpPr>
            <a:spLocks noGrp="1"/>
          </p:cNvSpPr>
          <p:nvPr>
            <p:ph idx="1"/>
          </p:nvPr>
        </p:nvSpPr>
        <p:spPr/>
        <p:txBody>
          <a:bodyPr/>
          <a:lstStyle/>
          <a:p>
            <a:r>
              <a:rPr lang="en-US" dirty="0" smtClean="0"/>
              <a:t>In Neighborhood Plans nonconforming properties were made conforming/complying</a:t>
            </a:r>
          </a:p>
          <a:p>
            <a:r>
              <a:rPr lang="en-US" dirty="0" smtClean="0"/>
              <a:t>If house on SF zoning was previously converted to duplex or apartment, NP changed zoning to fit what was on the ground</a:t>
            </a:r>
          </a:p>
          <a:p>
            <a:r>
              <a:rPr lang="en-US" dirty="0" smtClean="0">
                <a:solidFill>
                  <a:srgbClr val="008000"/>
                </a:solidFill>
              </a:rPr>
              <a:t>CodeNEXT</a:t>
            </a:r>
            <a:r>
              <a:rPr lang="en-US" dirty="0" smtClean="0"/>
              <a:t> takes opposite stance and changes zoning to be at odds with what is on the ground</a:t>
            </a:r>
          </a:p>
        </p:txBody>
      </p:sp>
    </p:spTree>
    <p:extLst>
      <p:ext uri="{BB962C8B-B14F-4D97-AF65-F5344CB8AC3E}">
        <p14:creationId xmlns:p14="http://schemas.microsoft.com/office/powerpoint/2010/main" val="32822824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on older neighborhoods</a:t>
            </a:r>
            <a:endParaRPr lang="en-US" dirty="0"/>
          </a:p>
        </p:txBody>
      </p:sp>
      <p:sp>
        <p:nvSpPr>
          <p:cNvPr id="3" name="Content Placeholder 2"/>
          <p:cNvSpPr>
            <a:spLocks noGrp="1"/>
          </p:cNvSpPr>
          <p:nvPr>
            <p:ph idx="1"/>
          </p:nvPr>
        </p:nvSpPr>
        <p:spPr/>
        <p:txBody>
          <a:bodyPr/>
          <a:lstStyle/>
          <a:p>
            <a:r>
              <a:rPr lang="en-US" dirty="0" smtClean="0"/>
              <a:t>Creates many non-conforming properties</a:t>
            </a:r>
          </a:p>
          <a:p>
            <a:r>
              <a:rPr lang="en-US" dirty="0" smtClean="0"/>
              <a:t>Lower income less likely to get COs so will be forced to sell</a:t>
            </a:r>
          </a:p>
          <a:p>
            <a:r>
              <a:rPr lang="en-US" dirty="0" smtClean="0"/>
              <a:t>Others will not be able to improve or add to homes</a:t>
            </a:r>
          </a:p>
          <a:p>
            <a:r>
              <a:rPr lang="en-US" dirty="0" smtClean="0"/>
              <a:t>Loss of already paid-for affordable housing stock</a:t>
            </a:r>
          </a:p>
          <a:p>
            <a:r>
              <a:rPr lang="en-US" dirty="0" smtClean="0"/>
              <a:t>Eventual loss of older neighborhoods</a:t>
            </a:r>
            <a:endParaRPr lang="en-US" dirty="0"/>
          </a:p>
        </p:txBody>
      </p:sp>
    </p:spTree>
    <p:extLst>
      <p:ext uri="{BB962C8B-B14F-4D97-AF65-F5344CB8AC3E}">
        <p14:creationId xmlns:p14="http://schemas.microsoft.com/office/powerpoint/2010/main" val="4235729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next?  </a:t>
            </a:r>
            <a:endParaRPr lang="en-US" dirty="0"/>
          </a:p>
        </p:txBody>
      </p:sp>
      <p:sp>
        <p:nvSpPr>
          <p:cNvPr id="3" name="Content Placeholder 2"/>
          <p:cNvSpPr>
            <a:spLocks noGrp="1"/>
          </p:cNvSpPr>
          <p:nvPr>
            <p:ph sz="half" idx="1"/>
          </p:nvPr>
        </p:nvSpPr>
        <p:spPr>
          <a:xfrm>
            <a:off x="457200" y="1600200"/>
            <a:ext cx="4445090" cy="4708204"/>
          </a:xfrm>
        </p:spPr>
        <p:txBody>
          <a:bodyPr>
            <a:normAutofit lnSpcReduction="10000"/>
          </a:bodyPr>
          <a:lstStyle/>
          <a:p>
            <a:r>
              <a:rPr lang="en-US" dirty="0" smtClean="0"/>
              <a:t>Commercial and multi-family zones also </a:t>
            </a:r>
            <a:r>
              <a:rPr lang="en-US" dirty="0"/>
              <a:t>affected by </a:t>
            </a:r>
            <a:r>
              <a:rPr lang="en-US" dirty="0" smtClean="0"/>
              <a:t>overly </a:t>
            </a:r>
            <a:r>
              <a:rPr lang="en-US" dirty="0"/>
              <a:t>prescriptive </a:t>
            </a:r>
            <a:r>
              <a:rPr lang="en-US" dirty="0" smtClean="0"/>
              <a:t>rules</a:t>
            </a:r>
          </a:p>
          <a:p>
            <a:r>
              <a:rPr lang="en-US" dirty="0" smtClean="0"/>
              <a:t>Minimums and maximums on front setbacks will make many buildings non-complying</a:t>
            </a:r>
            <a:endParaRPr lang="en-US" dirty="0"/>
          </a:p>
          <a:p>
            <a:r>
              <a:rPr lang="en-US" dirty="0" smtClean="0"/>
              <a:t>Height, building coverage, impervious cover and parking placement also specified</a:t>
            </a:r>
          </a:p>
          <a:p>
            <a:endParaRPr lang="en-US" dirty="0"/>
          </a:p>
          <a:p>
            <a:endParaRPr lang="en-US" dirty="0" smtClean="0"/>
          </a:p>
        </p:txBody>
      </p:sp>
      <p:sp>
        <p:nvSpPr>
          <p:cNvPr id="5" name="Oval 4"/>
          <p:cNvSpPr/>
          <p:nvPr/>
        </p:nvSpPr>
        <p:spPr>
          <a:xfrm>
            <a:off x="4902290" y="1595968"/>
            <a:ext cx="3659648" cy="439676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endParaRPr lang="en-US" sz="2400" dirty="0" smtClean="0"/>
          </a:p>
          <a:p>
            <a:endParaRPr lang="en-US" sz="2400" dirty="0"/>
          </a:p>
          <a:p>
            <a:r>
              <a:rPr lang="en-US" sz="2400" dirty="0" smtClean="0"/>
              <a:t>Some commercial properties will not be grandfathered*</a:t>
            </a:r>
          </a:p>
          <a:p>
            <a:endParaRPr lang="en-US" dirty="0"/>
          </a:p>
          <a:p>
            <a:endParaRPr lang="en-US" dirty="0" smtClean="0"/>
          </a:p>
          <a:p>
            <a:endParaRPr lang="en-US" dirty="0"/>
          </a:p>
          <a:p>
            <a:r>
              <a:rPr lang="en-US" dirty="0" smtClean="0"/>
              <a:t>*Research and presentation </a:t>
            </a:r>
            <a:r>
              <a:rPr lang="en-US" dirty="0"/>
              <a:t>in the works</a:t>
            </a:r>
          </a:p>
        </p:txBody>
      </p:sp>
    </p:spTree>
    <p:extLst>
      <p:ext uri="{BB962C8B-B14F-4D97-AF65-F5344CB8AC3E}">
        <p14:creationId xmlns:p14="http://schemas.microsoft.com/office/powerpoint/2010/main" val="18431784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5519</TotalTime>
  <Words>686</Words>
  <Application>Microsoft Macintosh PowerPoint</Application>
  <PresentationFormat>On-screen Show (4:3)</PresentationFormat>
  <Paragraphs>87</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CodeNEXT</vt:lpstr>
      <vt:lpstr>Non-conforming &amp; non-complying</vt:lpstr>
      <vt:lpstr>CodeNEXT defines for R2C </vt:lpstr>
      <vt:lpstr>R2C setbacks and articulation</vt:lpstr>
      <vt:lpstr>R2C heights</vt:lpstr>
      <vt:lpstr>“Top plate” and height illustrated</vt:lpstr>
      <vt:lpstr>Grandfathering of structures</vt:lpstr>
      <vt:lpstr>CodeNEXT explicitly does not grandfather</vt:lpstr>
      <vt:lpstr>CodeNEXT explicitly says lots will be nonconforming</vt:lpstr>
      <vt:lpstr>CodeNEXT explicitly says structures will be nonconforming</vt:lpstr>
      <vt:lpstr>If your house is zoned R2C and is</vt:lpstr>
      <vt:lpstr>If your house has a swimming pool that is</vt:lpstr>
      <vt:lpstr>If your lot size is</vt:lpstr>
      <vt:lpstr>If your house has a carport, it cannot be closer to the street than the front of the house, you will need to get rid of the carport or be nonconforming</vt:lpstr>
      <vt:lpstr>If your house is nonconforming you will need to apply for a Certificate of Occupancy (CO) and include “supporting documentation”</vt:lpstr>
      <vt:lpstr>PowerPoint Presentation</vt:lpstr>
      <vt:lpstr>Legal Interpretation of Previous Slide</vt:lpstr>
      <vt:lpstr>Adding to or repairing a nonconforming structure</vt:lpstr>
      <vt:lpstr>Adding to a structure that does not comply with setbacks</vt:lpstr>
      <vt:lpstr>Adding to a nonconforming RM (currently MF) building or a SF house in a RM zone becomes almost impossible </vt:lpstr>
      <vt:lpstr>23-2G-1060 If a nonconforming property (including houses) is vacant for 90 days it can no longer be a house  </vt:lpstr>
      <vt:lpstr>City Legal’s Explanation</vt:lpstr>
      <vt:lpstr>My interpretation of City Legal’s interpretation</vt:lpstr>
      <vt:lpstr>Neighborhood Plans</vt:lpstr>
      <vt:lpstr>Impact on older neighborhoods</vt:lpstr>
      <vt:lpstr>What next?  </vt:lpstr>
    </vt:vector>
  </TitlesOfParts>
  <Company>UT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CodeNEXT</dc:title>
  <dc:creator>Dan Heinzen</dc:creator>
  <cp:lastModifiedBy>Dan Heinzen</cp:lastModifiedBy>
  <cp:revision>77</cp:revision>
  <cp:lastPrinted>2018-05-04T19:04:30Z</cp:lastPrinted>
  <dcterms:created xsi:type="dcterms:W3CDTF">2018-04-23T15:54:28Z</dcterms:created>
  <dcterms:modified xsi:type="dcterms:W3CDTF">2018-05-05T14:19:42Z</dcterms:modified>
</cp:coreProperties>
</file>